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9"/>
  </p:notesMasterIdLst>
  <p:sldIdLst>
    <p:sldId id="392" r:id="rId3"/>
    <p:sldId id="398" r:id="rId4"/>
    <p:sldId id="400" r:id="rId5"/>
    <p:sldId id="402" r:id="rId6"/>
    <p:sldId id="403" r:id="rId7"/>
    <p:sldId id="40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9F32E"/>
    <a:srgbClr val="0AB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3" autoAdjust="0"/>
    <p:restoredTop sz="94622" autoAdjust="0"/>
  </p:normalViewPr>
  <p:slideViewPr>
    <p:cSldViewPr>
      <p:cViewPr>
        <p:scale>
          <a:sx n="77" d="100"/>
          <a:sy n="77" d="100"/>
        </p:scale>
        <p:origin x="-122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34E73-D601-419D-93F9-4A2D6319409B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0D09C-6B14-4007-A084-3E0F7E8CB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6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74638"/>
            <a:ext cx="2047875" cy="5278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274638"/>
            <a:ext cx="5991225" cy="5278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74638"/>
            <a:ext cx="7918450" cy="60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82613" y="1481138"/>
            <a:ext cx="8191500" cy="44275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ftr" sz="quarter" idx="10"/>
          </p:nvPr>
        </p:nvSpPr>
        <p:spPr>
          <a:xfrm>
            <a:off x="8196263" y="6324600"/>
            <a:ext cx="75406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173788" y="6448425"/>
            <a:ext cx="823912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CB11C1F-3919-41F2-821B-C00E94C14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4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613" y="1125538"/>
            <a:ext cx="4019550" cy="4427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125538"/>
            <a:ext cx="4019550" cy="4427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74638"/>
            <a:ext cx="2047875" cy="5278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274638"/>
            <a:ext cx="5991225" cy="5278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82613" y="274638"/>
            <a:ext cx="8191500" cy="5278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613" y="1125538"/>
            <a:ext cx="4019550" cy="4427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125538"/>
            <a:ext cx="4019550" cy="4427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2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6"/>
          <p:cNvGrpSpPr>
            <a:grpSpLocks/>
          </p:cNvGrpSpPr>
          <p:nvPr/>
        </p:nvGrpSpPr>
        <p:grpSpPr bwMode="auto">
          <a:xfrm>
            <a:off x="6396038" y="4587875"/>
            <a:ext cx="1828800" cy="1828800"/>
            <a:chOff x="4032" y="2880"/>
            <a:chExt cx="1152" cy="1152"/>
          </a:xfrm>
        </p:grpSpPr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4032" y="2880"/>
              <a:ext cx="1152" cy="115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457200">
                <a:defRPr/>
              </a:pPr>
              <a:endParaRPr lang="en-US" sz="2800" b="0">
                <a:ea typeface="ＭＳ Ｐゴシック" pitchFamily="-111" charset="-128"/>
              </a:endParaRPr>
            </a:p>
          </p:txBody>
        </p:sp>
        <p:pic>
          <p:nvPicPr>
            <p:cNvPr id="51208" name="Picture 5" descr="Nielsen_V_300dpi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176" y="3237"/>
              <a:ext cx="864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Freeform 19"/>
          <p:cNvSpPr>
            <a:spLocks noChangeAspect="1"/>
          </p:cNvSpPr>
          <p:nvPr/>
        </p:nvSpPr>
        <p:spPr bwMode="auto">
          <a:xfrm>
            <a:off x="0" y="5594350"/>
            <a:ext cx="9140825" cy="1263650"/>
          </a:xfrm>
          <a:custGeom>
            <a:avLst/>
            <a:gdLst/>
            <a:ahLst/>
            <a:cxnLst>
              <a:cxn ang="0">
                <a:pos x="2880" y="398"/>
              </a:cxn>
              <a:cxn ang="0">
                <a:pos x="0" y="398"/>
              </a:cxn>
              <a:cxn ang="0">
                <a:pos x="0" y="0"/>
              </a:cxn>
              <a:cxn ang="0">
                <a:pos x="1440" y="199"/>
              </a:cxn>
              <a:cxn ang="0">
                <a:pos x="2880" y="0"/>
              </a:cxn>
              <a:cxn ang="0">
                <a:pos x="2880" y="398"/>
              </a:cxn>
            </a:cxnLst>
            <a:rect l="0" t="0" r="r" b="b"/>
            <a:pathLst>
              <a:path w="2880" h="398">
                <a:moveTo>
                  <a:pt x="2880" y="398"/>
                </a:moveTo>
                <a:cubicBezTo>
                  <a:pt x="0" y="398"/>
                  <a:pt x="0" y="398"/>
                  <a:pt x="0" y="39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621" y="199"/>
                  <a:pt x="1440" y="199"/>
                </a:cubicBezTo>
                <a:cubicBezTo>
                  <a:pt x="2291" y="199"/>
                  <a:pt x="2880" y="0"/>
                  <a:pt x="2880" y="0"/>
                </a:cubicBezTo>
                <a:lnTo>
                  <a:pt x="2880" y="398"/>
                </a:lnTo>
                <a:close/>
              </a:path>
            </a:pathLst>
          </a:custGeom>
          <a:solidFill>
            <a:srgbClr val="6D6F7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>
              <a:defRPr/>
            </a:pPr>
            <a:endParaRPr lang="en-US">
              <a:ea typeface="ＭＳ Ｐゴシック" pitchFamily="-111" charset="-128"/>
            </a:endParaRPr>
          </a:p>
        </p:txBody>
      </p:sp>
      <p:sp>
        <p:nvSpPr>
          <p:cNvPr id="15" name="Freeform 20"/>
          <p:cNvSpPr>
            <a:spLocks noChangeAspect="1"/>
          </p:cNvSpPr>
          <p:nvPr/>
        </p:nvSpPr>
        <p:spPr bwMode="auto">
          <a:xfrm>
            <a:off x="-17463" y="5562600"/>
            <a:ext cx="9186863" cy="636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0" y="199"/>
              </a:cxn>
              <a:cxn ang="0">
                <a:pos x="2880" y="0"/>
              </a:cxn>
            </a:cxnLst>
            <a:rect l="0" t="0" r="r" b="b"/>
            <a:pathLst>
              <a:path w="2880" h="199">
                <a:moveTo>
                  <a:pt x="0" y="0"/>
                </a:moveTo>
                <a:cubicBezTo>
                  <a:pt x="0" y="0"/>
                  <a:pt x="621" y="199"/>
                  <a:pt x="1440" y="199"/>
                </a:cubicBezTo>
                <a:cubicBezTo>
                  <a:pt x="2291" y="199"/>
                  <a:pt x="2880" y="0"/>
                  <a:pt x="2880" y="0"/>
                </a:cubicBezTo>
              </a:path>
            </a:pathLst>
          </a:custGeom>
          <a:noFill/>
          <a:ln w="6032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>
              <a:defRPr/>
            </a:pPr>
            <a:endParaRPr lang="en-US">
              <a:ea typeface="ＭＳ Ｐゴシック" pitchFamily="-111" charset="-128"/>
            </a:endParaRP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1125538"/>
            <a:ext cx="8191500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5120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74638"/>
            <a:ext cx="791845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5" r:id="rId12"/>
  </p:sldLayoutIdLst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9pPr>
    </p:titleStyle>
    <p:bodyStyle>
      <a:lvl1pPr marL="169863" indent="-169863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171450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747713" indent="-177800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–"/>
        <a:defRPr sz="1900">
          <a:solidFill>
            <a:schemeClr val="tx1"/>
          </a:solidFill>
          <a:latin typeface="+mn-lt"/>
          <a:ea typeface="+mn-ea"/>
        </a:defRPr>
      </a:lvl3pPr>
      <a:lvl4pPr marL="1033463" indent="-171450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–"/>
        <a:defRPr sz="1700">
          <a:solidFill>
            <a:schemeClr val="tx1"/>
          </a:solidFill>
          <a:latin typeface="+mn-lt"/>
          <a:ea typeface="+mn-ea"/>
        </a:defRPr>
      </a:lvl4pPr>
      <a:lvl5pPr marL="1260475" indent="-112713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17176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1748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6320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0892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Freeform 11"/>
          <p:cNvSpPr>
            <a:spLocks noChangeAspect="1"/>
          </p:cNvSpPr>
          <p:nvPr/>
        </p:nvSpPr>
        <p:spPr bwMode="auto">
          <a:xfrm>
            <a:off x="0" y="5594350"/>
            <a:ext cx="9140825" cy="1263650"/>
          </a:xfrm>
          <a:custGeom>
            <a:avLst/>
            <a:gdLst/>
            <a:ahLst/>
            <a:cxnLst>
              <a:cxn ang="0">
                <a:pos x="2880" y="398"/>
              </a:cxn>
              <a:cxn ang="0">
                <a:pos x="0" y="398"/>
              </a:cxn>
              <a:cxn ang="0">
                <a:pos x="0" y="0"/>
              </a:cxn>
              <a:cxn ang="0">
                <a:pos x="1440" y="199"/>
              </a:cxn>
              <a:cxn ang="0">
                <a:pos x="2880" y="0"/>
              </a:cxn>
              <a:cxn ang="0">
                <a:pos x="2880" y="398"/>
              </a:cxn>
            </a:cxnLst>
            <a:rect l="0" t="0" r="r" b="b"/>
            <a:pathLst>
              <a:path w="2880" h="398">
                <a:moveTo>
                  <a:pt x="2880" y="398"/>
                </a:moveTo>
                <a:cubicBezTo>
                  <a:pt x="0" y="398"/>
                  <a:pt x="0" y="398"/>
                  <a:pt x="0" y="39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621" y="199"/>
                  <a:pt x="1440" y="199"/>
                </a:cubicBezTo>
                <a:cubicBezTo>
                  <a:pt x="2291" y="199"/>
                  <a:pt x="2880" y="0"/>
                  <a:pt x="2880" y="0"/>
                </a:cubicBezTo>
                <a:lnTo>
                  <a:pt x="2880" y="398"/>
                </a:lnTo>
                <a:close/>
              </a:path>
            </a:pathLst>
          </a:custGeom>
          <a:solidFill>
            <a:srgbClr val="0082D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57200">
              <a:defRPr/>
            </a:pPr>
            <a:endParaRPr lang="en-US">
              <a:ea typeface="ＭＳ Ｐゴシック" pitchFamily="-111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1125538"/>
            <a:ext cx="8191500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74638"/>
            <a:ext cx="791845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52229" name="Picture 3" descr="Nielsen_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238875"/>
            <a:ext cx="10604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8326438" y="5467350"/>
            <a:ext cx="547687" cy="5476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>
              <a:defRPr/>
            </a:pPr>
            <a:endParaRPr lang="en-US">
              <a:solidFill>
                <a:schemeClr val="bg1"/>
              </a:solidFill>
              <a:ea typeface="ＭＳ Ｐゴシック" pitchFamily="-111" charset="-128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8326438" y="5553075"/>
            <a:ext cx="547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E0DBC180-3C1D-4FF5-86E0-662B0BE3CF93}" type="slidenum">
              <a:rPr lang="en-US" sz="1600">
                <a:solidFill>
                  <a:schemeClr val="bg1"/>
                </a:solidFill>
                <a:ea typeface="ＭＳ Ｐゴシック" pitchFamily="-111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600">
              <a:solidFill>
                <a:schemeClr val="bg1"/>
              </a:solidFill>
              <a:ea typeface="ＭＳ Ｐゴシック" pitchFamily="-111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0" y="6629400"/>
            <a:ext cx="43021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 eaLnBrk="0" hangingPunct="0">
              <a:spcAft>
                <a:spcPts val="300"/>
              </a:spcAft>
              <a:defRPr/>
            </a:pPr>
            <a:r>
              <a:rPr lang="en-US" sz="800" b="0">
                <a:solidFill>
                  <a:schemeClr val="bg1"/>
                </a:solidFill>
                <a:ea typeface="ＭＳ Ｐゴシック" pitchFamily="-111" charset="-128"/>
              </a:rPr>
              <a:t>Copyright © 2011 The Nielsen Company. Confidential and proprietary.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96263" y="6324600"/>
            <a:ext cx="754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3" rIns="91426" bIns="45713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50000"/>
              </a:spcBef>
              <a:defRPr sz="1400" b="0" smtClean="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Title of 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rgbClr val="0082D1"/>
          </a:solidFill>
          <a:latin typeface="Arial" charset="0"/>
          <a:ea typeface="ＭＳ Ｐゴシック" pitchFamily="34" charset="-128"/>
        </a:defRPr>
      </a:lvl9pPr>
    </p:titleStyle>
    <p:bodyStyle>
      <a:lvl1pPr marL="169863" indent="-169863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171450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747713" indent="-177800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–"/>
        <a:defRPr sz="1900">
          <a:solidFill>
            <a:schemeClr val="tx1"/>
          </a:solidFill>
          <a:latin typeface="+mn-lt"/>
          <a:ea typeface="+mn-ea"/>
        </a:defRPr>
      </a:lvl3pPr>
      <a:lvl4pPr marL="1033463" indent="-171450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–"/>
        <a:defRPr sz="1700">
          <a:solidFill>
            <a:schemeClr val="tx1"/>
          </a:solidFill>
          <a:latin typeface="+mn-lt"/>
          <a:ea typeface="+mn-ea"/>
        </a:defRPr>
      </a:lvl4pPr>
      <a:lvl5pPr marL="1260475" indent="-112713" algn="l" rtl="0" eaLnBrk="0" fontAlgn="base" hangingPunct="0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17176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1748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6320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089275" indent="-112713" algn="l" rtl="0" fontAlgn="base">
        <a:spcBef>
          <a:spcPct val="0"/>
        </a:spcBef>
        <a:spcAft>
          <a:spcPct val="0"/>
        </a:spcAft>
        <a:buClr>
          <a:srgbClr val="0082D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Cherry- selected brands sales data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2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57765"/>
              </p:ext>
            </p:extLst>
          </p:nvPr>
        </p:nvGraphicFramePr>
        <p:xfrm>
          <a:off x="-457200" y="-685801"/>
          <a:ext cx="10287000" cy="788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Nielsen Report" r:id="rId3" imgW="9720000" imgH="7452000" progId="WSPReport.Document">
                  <p:embed/>
                </p:oleObj>
              </mc:Choice>
              <mc:Fallback>
                <p:oleObj name="Nielsen Report" r:id="rId3" imgW="9720000" imgH="7452000" progId="WSPReport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-685801"/>
                        <a:ext cx="10287000" cy="7886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77754" y="533400"/>
            <a:ext cx="1133644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CEREAL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91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33655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8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83830"/>
              </p:ext>
            </p:extLst>
          </p:nvPr>
        </p:nvGraphicFramePr>
        <p:xfrm>
          <a:off x="-381000" y="-685800"/>
          <a:ext cx="10237700" cy="784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Nielsen Report" r:id="rId3" imgW="9720000" imgH="7452000" progId="WSPReport.Document">
                  <p:embed/>
                </p:oleObj>
              </mc:Choice>
              <mc:Fallback>
                <p:oleObj name="Nielsen Report" r:id="rId3" imgW="9720000" imgH="7452000" progId="WSPReport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0" y="-685800"/>
                        <a:ext cx="10237700" cy="784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6779" y="533400"/>
            <a:ext cx="1475596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BATTERIES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33655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4572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14600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98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061499"/>
              </p:ext>
            </p:extLst>
          </p:nvPr>
        </p:nvGraphicFramePr>
        <p:xfrm>
          <a:off x="-609600" y="-685800"/>
          <a:ext cx="10436490" cy="800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Nielsen Report" r:id="rId3" imgW="9720000" imgH="7452000" progId="WSPReport.Document">
                  <p:embed/>
                </p:oleObj>
              </mc:Choice>
              <mc:Fallback>
                <p:oleObj name="Nielsen Report" r:id="rId3" imgW="9720000" imgH="7452000" progId="WSPReport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09600" y="-685800"/>
                        <a:ext cx="10436490" cy="800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4633" y="533400"/>
            <a:ext cx="1479892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BEVERAGE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33655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95600"/>
            <a:ext cx="6858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98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088767"/>
              </p:ext>
            </p:extLst>
          </p:nvPr>
        </p:nvGraphicFramePr>
        <p:xfrm>
          <a:off x="-533400" y="-685800"/>
          <a:ext cx="10337095" cy="792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Nielsen Report" r:id="rId3" imgW="9720000" imgH="7452000" progId="WSPReport.Document">
                  <p:embed/>
                </p:oleObj>
              </mc:Choice>
              <mc:Fallback>
                <p:oleObj name="Nielsen Report" r:id="rId3" imgW="9720000" imgH="7452000" progId="WSPReport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-685800"/>
                        <a:ext cx="10337095" cy="792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50574" y="533400"/>
            <a:ext cx="2788007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LAUNDRY DETERGENT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33655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9050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12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87175"/>
              </p:ext>
            </p:extLst>
          </p:nvPr>
        </p:nvGraphicFramePr>
        <p:xfrm>
          <a:off x="-533400" y="-685800"/>
          <a:ext cx="10337095" cy="792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Nielsen Report" r:id="rId3" imgW="9720000" imgH="7452000" progId="WSPReport.Document">
                  <p:embed/>
                </p:oleObj>
              </mc:Choice>
              <mc:Fallback>
                <p:oleObj name="Nielsen Report" r:id="rId3" imgW="9720000" imgH="7452000" progId="WSPReport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-685800"/>
                        <a:ext cx="10337095" cy="792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6560" y="533400"/>
            <a:ext cx="2416046" cy="36933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KITCHEN PRODUCT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33655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288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045036"/>
      </p:ext>
    </p:extLst>
  </p:cSld>
  <p:clrMapOvr>
    <a:masterClrMapping/>
  </p:clrMapOvr>
</p:sld>
</file>

<file path=ppt/theme/theme1.xml><?xml version="1.0" encoding="utf-8"?>
<a:theme xmlns:a="http://schemas.openxmlformats.org/drawingml/2006/main" name="1_Nielsen Blue Template 2003 Version">
  <a:themeElements>
    <a:clrScheme name="1_Nielsen Blue Template 2003 Version 9">
      <a:dk1>
        <a:srgbClr val="616365"/>
      </a:dk1>
      <a:lt1>
        <a:srgbClr val="FFFFFF"/>
      </a:lt1>
      <a:dk2>
        <a:srgbClr val="FF3B2B"/>
      </a:dk2>
      <a:lt2>
        <a:srgbClr val="F7983F"/>
      </a:lt2>
      <a:accent1>
        <a:srgbClr val="FECC1E"/>
      </a:accent1>
      <a:accent2>
        <a:srgbClr val="8CC63F"/>
      </a:accent2>
      <a:accent3>
        <a:srgbClr val="FFFFFF"/>
      </a:accent3>
      <a:accent4>
        <a:srgbClr val="525355"/>
      </a:accent4>
      <a:accent5>
        <a:srgbClr val="FEE2AB"/>
      </a:accent5>
      <a:accent6>
        <a:srgbClr val="7EB338"/>
      </a:accent6>
      <a:hlink>
        <a:srgbClr val="009DD9"/>
      </a:hlink>
      <a:folHlink>
        <a:srgbClr val="89509D"/>
      </a:folHlink>
    </a:clrScheme>
    <a:fontScheme name="1_Nielsen Blue Template 2003 Vers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FF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FF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1_Nielsen Blue Template 2003 Version 1">
        <a:dk1>
          <a:srgbClr val="061844"/>
        </a:dk1>
        <a:lt1>
          <a:srgbClr val="FFFFFF"/>
        </a:lt1>
        <a:dk2>
          <a:srgbClr val="474747"/>
        </a:dk2>
        <a:lt2>
          <a:srgbClr val="80A7A5"/>
        </a:lt2>
        <a:accent1>
          <a:srgbClr val="0768A9"/>
        </a:accent1>
        <a:accent2>
          <a:srgbClr val="6EBB1F"/>
        </a:accent2>
        <a:accent3>
          <a:srgbClr val="B1B1B1"/>
        </a:accent3>
        <a:accent4>
          <a:srgbClr val="DADADA"/>
        </a:accent4>
        <a:accent5>
          <a:srgbClr val="AAB9D1"/>
        </a:accent5>
        <a:accent6>
          <a:srgbClr val="63A91B"/>
        </a:accent6>
        <a:hlink>
          <a:srgbClr val="EE014C"/>
        </a:hlink>
        <a:folHlink>
          <a:srgbClr val="FFD1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ielsen Blue Template 2003 Version 2">
        <a:dk1>
          <a:srgbClr val="000000"/>
        </a:dk1>
        <a:lt1>
          <a:srgbClr val="FFFFFF"/>
        </a:lt1>
        <a:dk2>
          <a:srgbClr val="B7D30B"/>
        </a:dk2>
        <a:lt2>
          <a:srgbClr val="084887"/>
        </a:lt2>
        <a:accent1>
          <a:srgbClr val="646464"/>
        </a:accent1>
        <a:accent2>
          <a:srgbClr val="2B85BB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2678A9"/>
        </a:accent6>
        <a:hlink>
          <a:srgbClr val="FFD600"/>
        </a:hlink>
        <a:folHlink>
          <a:srgbClr val="A7AC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3">
        <a:dk1>
          <a:srgbClr val="000000"/>
        </a:dk1>
        <a:lt1>
          <a:srgbClr val="000000"/>
        </a:lt1>
        <a:dk2>
          <a:srgbClr val="FFFFFF"/>
        </a:dk2>
        <a:lt2>
          <a:srgbClr val="9B9C70"/>
        </a:lt2>
        <a:accent1>
          <a:srgbClr val="FFA616"/>
        </a:accent1>
        <a:accent2>
          <a:srgbClr val="666666"/>
        </a:accent2>
        <a:accent3>
          <a:srgbClr val="AAAAAA"/>
        </a:accent3>
        <a:accent4>
          <a:srgbClr val="000000"/>
        </a:accent4>
        <a:accent5>
          <a:srgbClr val="FFD0AB"/>
        </a:accent5>
        <a:accent6>
          <a:srgbClr val="5C5C5C"/>
        </a:accent6>
        <a:hlink>
          <a:srgbClr val="BD3826"/>
        </a:hlink>
        <a:folHlink>
          <a:srgbClr val="4563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4">
        <a:dk1>
          <a:srgbClr val="616365"/>
        </a:dk1>
        <a:lt1>
          <a:srgbClr val="0082D1"/>
        </a:lt1>
        <a:dk2>
          <a:srgbClr val="FFFFFF"/>
        </a:dk2>
        <a:lt2>
          <a:srgbClr val="009FDA"/>
        </a:lt2>
        <a:accent1>
          <a:srgbClr val="EBB700"/>
        </a:accent1>
        <a:accent2>
          <a:srgbClr val="EBDD9C"/>
        </a:accent2>
        <a:accent3>
          <a:srgbClr val="AAC1E5"/>
        </a:accent3>
        <a:accent4>
          <a:srgbClr val="525355"/>
        </a:accent4>
        <a:accent5>
          <a:srgbClr val="F3D8AA"/>
        </a:accent5>
        <a:accent6>
          <a:srgbClr val="D5C88D"/>
        </a:accent6>
        <a:hlink>
          <a:srgbClr val="F7403A"/>
        </a:hlink>
        <a:folHlink>
          <a:srgbClr val="DFD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5">
        <a:dk1>
          <a:srgbClr val="616365"/>
        </a:dk1>
        <a:lt1>
          <a:srgbClr val="0082D1"/>
        </a:lt1>
        <a:dk2>
          <a:srgbClr val="FFFFFF"/>
        </a:dk2>
        <a:lt2>
          <a:srgbClr val="009FDA"/>
        </a:lt2>
        <a:accent1>
          <a:srgbClr val="68B1D0"/>
        </a:accent1>
        <a:accent2>
          <a:srgbClr val="FAC724"/>
        </a:accent2>
        <a:accent3>
          <a:srgbClr val="AAC1E5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6">
        <a:dk1>
          <a:srgbClr val="616365"/>
        </a:dk1>
        <a:lt1>
          <a:srgbClr val="0082D1"/>
        </a:lt1>
        <a:dk2>
          <a:srgbClr val="826344"/>
        </a:dk2>
        <a:lt2>
          <a:srgbClr val="009FDA"/>
        </a:lt2>
        <a:accent1>
          <a:srgbClr val="68B1D0"/>
        </a:accent1>
        <a:accent2>
          <a:srgbClr val="FAC724"/>
        </a:accent2>
        <a:accent3>
          <a:srgbClr val="AAC1E5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7">
        <a:dk1>
          <a:srgbClr val="616365"/>
        </a:dk1>
        <a:lt1>
          <a:srgbClr val="FFFFFF"/>
        </a:lt1>
        <a:dk2>
          <a:srgbClr val="826344"/>
        </a:dk2>
        <a:lt2>
          <a:srgbClr val="009FDA"/>
        </a:lt2>
        <a:accent1>
          <a:srgbClr val="68B1D0"/>
        </a:accent1>
        <a:accent2>
          <a:srgbClr val="FAC724"/>
        </a:accent2>
        <a:accent3>
          <a:srgbClr val="FFFFFF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8">
        <a:dk1>
          <a:srgbClr val="616365"/>
        </a:dk1>
        <a:lt1>
          <a:srgbClr val="FFFFFF"/>
        </a:lt1>
        <a:dk2>
          <a:srgbClr val="826344"/>
        </a:dk2>
        <a:lt2>
          <a:srgbClr val="EC8013"/>
        </a:lt2>
        <a:accent1>
          <a:srgbClr val="68B1D0"/>
        </a:accent1>
        <a:accent2>
          <a:srgbClr val="FAC724"/>
        </a:accent2>
        <a:accent3>
          <a:srgbClr val="FFFFFF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ielsen Blue Template 2003 Version 9">
        <a:dk1>
          <a:srgbClr val="616365"/>
        </a:dk1>
        <a:lt1>
          <a:srgbClr val="FFFFFF"/>
        </a:lt1>
        <a:dk2>
          <a:srgbClr val="FF3B2B"/>
        </a:dk2>
        <a:lt2>
          <a:srgbClr val="F7983F"/>
        </a:lt2>
        <a:accent1>
          <a:srgbClr val="FECC1E"/>
        </a:accent1>
        <a:accent2>
          <a:srgbClr val="8CC63F"/>
        </a:accent2>
        <a:accent3>
          <a:srgbClr val="FFFFFF"/>
        </a:accent3>
        <a:accent4>
          <a:srgbClr val="525355"/>
        </a:accent4>
        <a:accent5>
          <a:srgbClr val="FEE2AB"/>
        </a:accent5>
        <a:accent6>
          <a:srgbClr val="7EB338"/>
        </a:accent6>
        <a:hlink>
          <a:srgbClr val="009DD9"/>
        </a:hlink>
        <a:folHlink>
          <a:srgbClr val="8950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ielsen Blue Template 2003 Version">
  <a:themeElements>
    <a:clrScheme name="Nielsen Blue Template 2003 Version 9">
      <a:dk1>
        <a:srgbClr val="616365"/>
      </a:dk1>
      <a:lt1>
        <a:srgbClr val="FFFFFF"/>
      </a:lt1>
      <a:dk2>
        <a:srgbClr val="FF3B2B"/>
      </a:dk2>
      <a:lt2>
        <a:srgbClr val="F7983F"/>
      </a:lt2>
      <a:accent1>
        <a:srgbClr val="FECC1E"/>
      </a:accent1>
      <a:accent2>
        <a:srgbClr val="8CC63F"/>
      </a:accent2>
      <a:accent3>
        <a:srgbClr val="FFFFFF"/>
      </a:accent3>
      <a:accent4>
        <a:srgbClr val="525355"/>
      </a:accent4>
      <a:accent5>
        <a:srgbClr val="FEE2AB"/>
      </a:accent5>
      <a:accent6>
        <a:srgbClr val="7EB338"/>
      </a:accent6>
      <a:hlink>
        <a:srgbClr val="009DD9"/>
      </a:hlink>
      <a:folHlink>
        <a:srgbClr val="89509D"/>
      </a:folHlink>
    </a:clrScheme>
    <a:fontScheme name="Nielsen Blue Template 2003 Vers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FF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FF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ielsen Blue Template 2003 Version 1">
        <a:dk1>
          <a:srgbClr val="061844"/>
        </a:dk1>
        <a:lt1>
          <a:srgbClr val="FFFFFF"/>
        </a:lt1>
        <a:dk2>
          <a:srgbClr val="474747"/>
        </a:dk2>
        <a:lt2>
          <a:srgbClr val="80A7A5"/>
        </a:lt2>
        <a:accent1>
          <a:srgbClr val="0768A9"/>
        </a:accent1>
        <a:accent2>
          <a:srgbClr val="6EBB1F"/>
        </a:accent2>
        <a:accent3>
          <a:srgbClr val="B1B1B1"/>
        </a:accent3>
        <a:accent4>
          <a:srgbClr val="DADADA"/>
        </a:accent4>
        <a:accent5>
          <a:srgbClr val="AAB9D1"/>
        </a:accent5>
        <a:accent6>
          <a:srgbClr val="63A91B"/>
        </a:accent6>
        <a:hlink>
          <a:srgbClr val="EE014C"/>
        </a:hlink>
        <a:folHlink>
          <a:srgbClr val="FFD1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elsen Blue Template 2003 Version 2">
        <a:dk1>
          <a:srgbClr val="000000"/>
        </a:dk1>
        <a:lt1>
          <a:srgbClr val="FFFFFF"/>
        </a:lt1>
        <a:dk2>
          <a:srgbClr val="B7D30B"/>
        </a:dk2>
        <a:lt2>
          <a:srgbClr val="084887"/>
        </a:lt2>
        <a:accent1>
          <a:srgbClr val="646464"/>
        </a:accent1>
        <a:accent2>
          <a:srgbClr val="2B85BB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2678A9"/>
        </a:accent6>
        <a:hlink>
          <a:srgbClr val="FFD600"/>
        </a:hlink>
        <a:folHlink>
          <a:srgbClr val="A7AC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3">
        <a:dk1>
          <a:srgbClr val="000000"/>
        </a:dk1>
        <a:lt1>
          <a:srgbClr val="000000"/>
        </a:lt1>
        <a:dk2>
          <a:srgbClr val="FFFFFF"/>
        </a:dk2>
        <a:lt2>
          <a:srgbClr val="9B9C70"/>
        </a:lt2>
        <a:accent1>
          <a:srgbClr val="FFA616"/>
        </a:accent1>
        <a:accent2>
          <a:srgbClr val="666666"/>
        </a:accent2>
        <a:accent3>
          <a:srgbClr val="AAAAAA"/>
        </a:accent3>
        <a:accent4>
          <a:srgbClr val="000000"/>
        </a:accent4>
        <a:accent5>
          <a:srgbClr val="FFD0AB"/>
        </a:accent5>
        <a:accent6>
          <a:srgbClr val="5C5C5C"/>
        </a:accent6>
        <a:hlink>
          <a:srgbClr val="BD3826"/>
        </a:hlink>
        <a:folHlink>
          <a:srgbClr val="4563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4">
        <a:dk1>
          <a:srgbClr val="616365"/>
        </a:dk1>
        <a:lt1>
          <a:srgbClr val="0082D1"/>
        </a:lt1>
        <a:dk2>
          <a:srgbClr val="FFFFFF"/>
        </a:dk2>
        <a:lt2>
          <a:srgbClr val="009FDA"/>
        </a:lt2>
        <a:accent1>
          <a:srgbClr val="EBB700"/>
        </a:accent1>
        <a:accent2>
          <a:srgbClr val="EBDD9C"/>
        </a:accent2>
        <a:accent3>
          <a:srgbClr val="AAC1E5"/>
        </a:accent3>
        <a:accent4>
          <a:srgbClr val="525355"/>
        </a:accent4>
        <a:accent5>
          <a:srgbClr val="F3D8AA"/>
        </a:accent5>
        <a:accent6>
          <a:srgbClr val="D5C88D"/>
        </a:accent6>
        <a:hlink>
          <a:srgbClr val="F7403A"/>
        </a:hlink>
        <a:folHlink>
          <a:srgbClr val="DFD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5">
        <a:dk1>
          <a:srgbClr val="616365"/>
        </a:dk1>
        <a:lt1>
          <a:srgbClr val="0082D1"/>
        </a:lt1>
        <a:dk2>
          <a:srgbClr val="FFFFFF"/>
        </a:dk2>
        <a:lt2>
          <a:srgbClr val="009FDA"/>
        </a:lt2>
        <a:accent1>
          <a:srgbClr val="68B1D0"/>
        </a:accent1>
        <a:accent2>
          <a:srgbClr val="FAC724"/>
        </a:accent2>
        <a:accent3>
          <a:srgbClr val="AAC1E5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6">
        <a:dk1>
          <a:srgbClr val="616365"/>
        </a:dk1>
        <a:lt1>
          <a:srgbClr val="0082D1"/>
        </a:lt1>
        <a:dk2>
          <a:srgbClr val="826344"/>
        </a:dk2>
        <a:lt2>
          <a:srgbClr val="009FDA"/>
        </a:lt2>
        <a:accent1>
          <a:srgbClr val="68B1D0"/>
        </a:accent1>
        <a:accent2>
          <a:srgbClr val="FAC724"/>
        </a:accent2>
        <a:accent3>
          <a:srgbClr val="AAC1E5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7">
        <a:dk1>
          <a:srgbClr val="616365"/>
        </a:dk1>
        <a:lt1>
          <a:srgbClr val="FFFFFF"/>
        </a:lt1>
        <a:dk2>
          <a:srgbClr val="826344"/>
        </a:dk2>
        <a:lt2>
          <a:srgbClr val="009FDA"/>
        </a:lt2>
        <a:accent1>
          <a:srgbClr val="68B1D0"/>
        </a:accent1>
        <a:accent2>
          <a:srgbClr val="FAC724"/>
        </a:accent2>
        <a:accent3>
          <a:srgbClr val="FFFFFF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8">
        <a:dk1>
          <a:srgbClr val="616365"/>
        </a:dk1>
        <a:lt1>
          <a:srgbClr val="FFFFFF"/>
        </a:lt1>
        <a:dk2>
          <a:srgbClr val="826344"/>
        </a:dk2>
        <a:lt2>
          <a:srgbClr val="EC8013"/>
        </a:lt2>
        <a:accent1>
          <a:srgbClr val="68B1D0"/>
        </a:accent1>
        <a:accent2>
          <a:srgbClr val="FAC724"/>
        </a:accent2>
        <a:accent3>
          <a:srgbClr val="FFFFFF"/>
        </a:accent3>
        <a:accent4>
          <a:srgbClr val="525355"/>
        </a:accent4>
        <a:accent5>
          <a:srgbClr val="B9D5E4"/>
        </a:accent5>
        <a:accent6>
          <a:srgbClr val="E3B420"/>
        </a:accent6>
        <a:hlink>
          <a:srgbClr val="B2BC1A"/>
        </a:hlink>
        <a:folHlink>
          <a:srgbClr val="6D6D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elsen Blue Template 2003 Version 9">
        <a:dk1>
          <a:srgbClr val="616365"/>
        </a:dk1>
        <a:lt1>
          <a:srgbClr val="FFFFFF"/>
        </a:lt1>
        <a:dk2>
          <a:srgbClr val="FF3B2B"/>
        </a:dk2>
        <a:lt2>
          <a:srgbClr val="F7983F"/>
        </a:lt2>
        <a:accent1>
          <a:srgbClr val="FECC1E"/>
        </a:accent1>
        <a:accent2>
          <a:srgbClr val="8CC63F"/>
        </a:accent2>
        <a:accent3>
          <a:srgbClr val="FFFFFF"/>
        </a:accent3>
        <a:accent4>
          <a:srgbClr val="525355"/>
        </a:accent4>
        <a:accent5>
          <a:srgbClr val="FEE2AB"/>
        </a:accent5>
        <a:accent6>
          <a:srgbClr val="7EB338"/>
        </a:accent6>
        <a:hlink>
          <a:srgbClr val="009DD9"/>
        </a:hlink>
        <a:folHlink>
          <a:srgbClr val="8950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slide</Template>
  <TotalTime>2620</TotalTime>
  <Words>13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1_Nielsen Blue Template 2003 Version</vt:lpstr>
      <vt:lpstr>Nielsen Blue Template 2003 Version</vt:lpstr>
      <vt:lpstr>Nielsen Report</vt:lpstr>
      <vt:lpstr>Red Cherry- selected brands sales data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Warrma01</dc:creator>
  <cp:lastModifiedBy>Jenna</cp:lastModifiedBy>
  <cp:revision>184</cp:revision>
  <dcterms:created xsi:type="dcterms:W3CDTF">2012-01-31T14:27:15Z</dcterms:created>
  <dcterms:modified xsi:type="dcterms:W3CDTF">2013-12-12T12:06:44Z</dcterms:modified>
</cp:coreProperties>
</file>